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2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13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45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63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15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4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0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29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2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0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5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9FA1B-AD50-469C-8A81-871677B0C595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A0FE-4629-4B4E-AA24-844AB44B3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4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938" y="844062"/>
            <a:ext cx="10673862" cy="5332901"/>
          </a:xfrm>
        </p:spPr>
        <p:txBody>
          <a:bodyPr/>
          <a:lstStyle/>
          <a:p>
            <a:endParaRPr lang="ru-RU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Лекция </a:t>
            </a:r>
            <a:r>
              <a:rPr lang="ru-RU" b="1" dirty="0">
                <a:solidFill>
                  <a:srgbClr val="0070C0"/>
                </a:solidFill>
              </a:rPr>
              <a:t>12. </a:t>
            </a:r>
            <a:r>
              <a:rPr lang="ru-RU" dirty="0">
                <a:solidFill>
                  <a:srgbClr val="0070C0"/>
                </a:solidFill>
              </a:rPr>
              <a:t>Поверхностные пленки </a:t>
            </a:r>
            <a:r>
              <a:rPr lang="ru-RU" dirty="0" smtClean="0">
                <a:solidFill>
                  <a:srgbClr val="0070C0"/>
                </a:solidFill>
              </a:rPr>
              <a:t>ПАВ как </a:t>
            </a:r>
            <a:r>
              <a:rPr lang="ru-RU" dirty="0" err="1" smtClean="0">
                <a:solidFill>
                  <a:srgbClr val="0070C0"/>
                </a:solidFill>
              </a:rPr>
              <a:t>самоорганизущиеся</a:t>
            </a:r>
            <a:r>
              <a:rPr lang="ru-RU" smtClean="0">
                <a:solidFill>
                  <a:srgbClr val="0070C0"/>
                </a:solidFill>
              </a:rPr>
              <a:t> системы. </a:t>
            </a:r>
            <a:r>
              <a:rPr lang="ru-RU" dirty="0">
                <a:solidFill>
                  <a:srgbClr val="0070C0"/>
                </a:solidFill>
              </a:rPr>
              <a:t>Моно- и полимолекулярные слои поверхностно-активных веществ. Тонкие пленки.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379" y="2543089"/>
            <a:ext cx="3040380" cy="1934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997" y="2543089"/>
            <a:ext cx="2615565" cy="21729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047999" y="5015208"/>
            <a:ext cx="74558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Адсорбционные слои ПАВ на границе раздела Ж / Г (а) и на поверхности частицы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/ Ж (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779" y="2695489"/>
            <a:ext cx="3040380" cy="1934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604" y="112223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83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954" y="715108"/>
            <a:ext cx="10462846" cy="5461855"/>
          </a:xfrm>
        </p:spPr>
        <p:txBody>
          <a:bodyPr>
            <a:normAutofit/>
          </a:bodyPr>
          <a:lstStyle/>
          <a:p>
            <a:r>
              <a:rPr lang="ru-RU" dirty="0"/>
              <a:t>Длинная часть молекулы (1) представляет собой углеводородный радикал.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радикал </a:t>
            </a:r>
            <a:r>
              <a:rPr lang="ru-RU" dirty="0" err="1"/>
              <a:t>неполярен</a:t>
            </a:r>
            <a:r>
              <a:rPr lang="ru-RU" dirty="0"/>
              <a:t> и </a:t>
            </a:r>
            <a:r>
              <a:rPr lang="ru-RU" dirty="0" err="1"/>
              <a:t>гидрофобен</a:t>
            </a:r>
            <a:r>
              <a:rPr lang="ru-RU" dirty="0"/>
              <a:t>; он </a:t>
            </a:r>
            <a:r>
              <a:rPr lang="ru-RU" dirty="0" smtClean="0"/>
              <a:t>не имеет </a:t>
            </a:r>
            <a:r>
              <a:rPr lang="ru-RU" dirty="0"/>
              <a:t>сродства к воде. Другая часть молекул </a:t>
            </a:r>
            <a:r>
              <a:rPr lang="ru-RU" dirty="0" smtClean="0"/>
              <a:t>ПАВ, </a:t>
            </a:r>
            <a:r>
              <a:rPr lang="ru-RU" dirty="0"/>
              <a:t>обычно меньшего размера, содержит гидрофильную полярную группу (2), которая имеет сродство к воде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Схематично молекула </a:t>
            </a:r>
            <a:r>
              <a:rPr lang="ru-RU" dirty="0" smtClean="0"/>
              <a:t>ПАВ изображена </a:t>
            </a:r>
            <a:r>
              <a:rPr lang="ru-RU" dirty="0"/>
              <a:t>в виде кружков (гидрофильная полярная группа, «гидрофильная голова») и линии (гидрофобная неполярная группа, «гидрофобный хвост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 </a:t>
            </a:r>
            <a:r>
              <a:rPr lang="ru-RU" dirty="0"/>
              <a:t>Группы со значительным сродством к воде могут служить гидрофильной частью молекул ПАВ</a:t>
            </a:r>
            <a:r>
              <a:rPr lang="en-GB" dirty="0"/>
              <a:t>: -COOH -ОН, -СНО, -NH</a:t>
            </a:r>
            <a:r>
              <a:rPr lang="en-GB" baseline="-25000" dirty="0"/>
              <a:t>2</a:t>
            </a:r>
            <a:r>
              <a:rPr lang="en-GB" dirty="0"/>
              <a:t>, -SH, -CNS, -SO</a:t>
            </a:r>
            <a:r>
              <a:rPr lang="en-GB" baseline="-25000" dirty="0"/>
              <a:t>2</a:t>
            </a:r>
            <a:r>
              <a:rPr lang="en-GB" dirty="0"/>
              <a:t>H, -CN, -NO, etc.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95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524" y="85261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Адсорбция ПАВ на поверхности противоречит законам диффузии, поскольку самопроизвольный процесс идет не от более высокой концентрации к более низкой, а, наоборот, от более низкой концентрации (ПАВ в растворе) к большей. (поверхностно-активное вещество на поверхности).</a:t>
            </a:r>
          </a:p>
          <a:p>
            <a:r>
              <a:rPr lang="ru-RU" dirty="0"/>
              <a:t>Формирование структур из молекул поверхностно-активного вещества может осуществляться методом </a:t>
            </a:r>
            <a:r>
              <a:rPr lang="ru-RU" dirty="0" err="1"/>
              <a:t>Ленгмюра-Блоджетта</a:t>
            </a:r>
            <a:r>
              <a:rPr lang="ru-RU" dirty="0"/>
              <a:t>. Адсорбционные слои нерастворимых поверхностно-активных веществ могут переноситься с поверхности раздела воздух-раствор на твердую подложку, образуя так называемые пленки </a:t>
            </a:r>
            <a:r>
              <a:rPr lang="ru-RU" dirty="0" err="1"/>
              <a:t>Ленгмюра-Блоджетта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256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lbpicfrontview-modules-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71" y="-1"/>
            <a:ext cx="10112991" cy="5354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949569" y="5354469"/>
            <a:ext cx="8194431" cy="1387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рама, 2 - барьеры, 3 - верх желоба, 4 - датчик поверхностного давления, 5 - механизм погружения (опция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Ленгмюра-Блоджетт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6 - интерфейсный блок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Компоненты желоба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Ленгмюра-Блоджетт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3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encrypted-tbn3.gstatic.com/images?q=tbn:ANd9GcRoDkAss2wWZUtPe4W2cNdIHqczQf3j4L2RZzpBQ3wa2dah4ptko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230" y="436728"/>
            <a:ext cx="7968541" cy="341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83322" y="3853930"/>
            <a:ext cx="9440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Нанесение адсорбционных слоев ПАВ на предметное стекло.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554" y="4407876"/>
            <a:ext cx="6560724" cy="24501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862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361" y="735084"/>
            <a:ext cx="8079606" cy="46284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48000" y="553434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пленки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–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X-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типа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b) – Y-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типа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c) – Z-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типа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Различные типы пленок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Ленгмюра-Блоджетта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нанесенных на твердую поверхность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0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388" y="300251"/>
            <a:ext cx="10671412" cy="5876712"/>
          </a:xfrm>
        </p:spPr>
        <p:txBody>
          <a:bodyPr>
            <a:normAutofit fontScale="92500" lnSpcReduction="10000"/>
          </a:bodyPr>
          <a:lstStyle/>
          <a:p>
            <a:r>
              <a:rPr lang="ru-RU" sz="2900" dirty="0" smtClean="0"/>
              <a:t>Применение пленок LB</a:t>
            </a:r>
          </a:p>
          <a:p>
            <a:r>
              <a:rPr lang="ru-RU" sz="2900" dirty="0" smtClean="0"/>
              <a:t>для </a:t>
            </a:r>
            <a:r>
              <a:rPr lang="ru-RU" sz="2900" dirty="0"/>
              <a:t>создания функциональных покрытий, сложных поверхностей датчиков и для покрытия кремниевых пластин.</a:t>
            </a:r>
          </a:p>
          <a:p>
            <a:r>
              <a:rPr lang="ru-RU" sz="2900" dirty="0" smtClean="0"/>
              <a:t>в </a:t>
            </a:r>
            <a:r>
              <a:rPr lang="ru-RU" sz="2900" dirty="0"/>
              <a:t>качестве пассивных слоев в MIS (металл-диэлектрик-полупроводник), которые имеют более открытую структуру, чем оксид кремния, и позволяют газам более эффективно проникать к границе раздела.</a:t>
            </a:r>
          </a:p>
          <a:p>
            <a:r>
              <a:rPr lang="ru-RU" sz="2900" dirty="0" smtClean="0"/>
              <a:t>в </a:t>
            </a:r>
            <a:r>
              <a:rPr lang="ru-RU" sz="2900" dirty="0"/>
              <a:t>качестве биологических мембран. Молекулы липидов с </a:t>
            </a:r>
            <a:r>
              <a:rPr lang="ru-RU" sz="2900" dirty="0" err="1"/>
              <a:t>жирнокислотным</a:t>
            </a:r>
            <a:r>
              <a:rPr lang="ru-RU" sz="2900" dirty="0"/>
              <a:t> фрагментом длинных углеродных цепей, присоединенным к полярной группе, привлекли к себе повышенное внимание, поскольку они естественным образом подходят для метода производства пленок </a:t>
            </a:r>
            <a:r>
              <a:rPr lang="ru-RU" sz="2900" dirty="0" err="1"/>
              <a:t>Ленгмюра</a:t>
            </a:r>
            <a:r>
              <a:rPr lang="ru-RU" sz="2900" dirty="0"/>
              <a:t>. Этот тип биологической мембраны может быть использован для исследования способов действия лекарственного средства, проницаемости биологически активных молекул и цепных реакций биологических систем</a:t>
            </a:r>
            <a:r>
              <a:rPr lang="ru-RU" sz="2900" dirty="0" smtClean="0"/>
              <a:t>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96563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319" y="450376"/>
            <a:ext cx="10862481" cy="5726587"/>
          </a:xfrm>
        </p:spPr>
        <p:txBody>
          <a:bodyPr/>
          <a:lstStyle/>
          <a:p>
            <a:r>
              <a:rPr lang="ru-RU" dirty="0"/>
              <a:t>устройства с полевым эффектом для наблюдения за иммунологическим ответом и фермент-субстратными реакциями путем сбора биологических молекул, таких как антитела и ферменты, в изолирующие LB-пленки.</a:t>
            </a:r>
          </a:p>
          <a:p>
            <a:r>
              <a:rPr lang="ru-RU" dirty="0" smtClean="0"/>
              <a:t>антибликовое </a:t>
            </a:r>
            <a:r>
              <a:rPr lang="ru-RU" dirty="0"/>
              <a:t>стекло можно производить с последовательными слоями фторированной органической пленки.</a:t>
            </a:r>
          </a:p>
          <a:p>
            <a:r>
              <a:rPr lang="ru-RU" dirty="0" smtClean="0"/>
              <a:t>биосенсор </a:t>
            </a:r>
            <a:r>
              <a:rPr lang="ru-RU" dirty="0"/>
              <a:t>глюкозы может быть изготовлен из поли (3-гексилтиопена) в виде пленки </a:t>
            </a:r>
            <a:r>
              <a:rPr lang="ru-RU" dirty="0" err="1"/>
              <a:t>Ленгмюра-Блоджетт</a:t>
            </a:r>
            <a:r>
              <a:rPr lang="ru-RU" dirty="0"/>
              <a:t>, которая захватывает оксид глюкозы и переносит его на стеклянную пластину с покрытием из оксида индия и олова.</a:t>
            </a:r>
          </a:p>
          <a:p>
            <a:r>
              <a:rPr lang="ru-RU" dirty="0"/>
              <a:t>УФ-резисторы могут быть изготовлены из поли (N-</a:t>
            </a:r>
            <a:r>
              <a:rPr lang="ru-RU" dirty="0" err="1"/>
              <a:t>алкилметакриламидов</a:t>
            </a:r>
            <a:r>
              <a:rPr lang="ru-RU" dirty="0"/>
              <a:t>) пленки </a:t>
            </a:r>
            <a:r>
              <a:rPr lang="ru-RU" dirty="0" err="1"/>
              <a:t>Ленгмюра</a:t>
            </a:r>
            <a:r>
              <a:rPr lang="ru-RU" dirty="0"/>
              <a:t> – </a:t>
            </a:r>
            <a:r>
              <a:rPr lang="ru-RU" dirty="0" err="1"/>
              <a:t>Блоджетт</a:t>
            </a:r>
            <a:r>
              <a:rPr lang="ru-RU" dirty="0"/>
              <a:t>.</a:t>
            </a:r>
            <a:endParaRPr lang="en-US" dirty="0"/>
          </a:p>
          <a:p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373254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19863" y="142548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ma-NO" dirty="0"/>
              <a:t>https://</a:t>
            </a:r>
            <a:r>
              <a:rPr lang="sma-NO" dirty="0" smtClean="0"/>
              <a:t>misis.ru/files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466109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502</Words>
  <Application>Microsoft Office PowerPoint</Application>
  <PresentationFormat>Широкоэкранный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11</cp:revision>
  <dcterms:created xsi:type="dcterms:W3CDTF">2018-11-22T12:31:36Z</dcterms:created>
  <dcterms:modified xsi:type="dcterms:W3CDTF">2021-11-09T13:32:08Z</dcterms:modified>
</cp:coreProperties>
</file>